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0" r:id="rId7"/>
    <p:sldId id="261" r:id="rId8"/>
    <p:sldId id="262" r:id="rId9"/>
    <p:sldId id="266" r:id="rId10"/>
    <p:sldId id="263" r:id="rId11"/>
    <p:sldId id="265" r:id="rId12"/>
    <p:sldId id="264" r:id="rId13"/>
    <p:sldId id="267" r:id="rId14"/>
    <p:sldId id="268" r:id="rId15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48" autoAdjust="0"/>
  </p:normalViewPr>
  <p:slideViewPr>
    <p:cSldViewPr>
      <p:cViewPr varScale="1">
        <p:scale>
          <a:sx n="135" d="100"/>
          <a:sy n="135" d="100"/>
        </p:scale>
        <p:origin x="-55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fa\Desktop\Coamndo%20VVF%20Porden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9.745968485552757E-2"/>
          <c:y val="3.1420459235048444E-2"/>
          <c:w val="0.90800851924159065"/>
          <c:h val="0.8707804684791771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cat>
            <c:numRef>
              <c:f>'Interventi 2000-2021'!$A$15:$A$24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'Interventi 2000-2021'!$B$15:$B$24</c:f>
              <c:numCache>
                <c:formatCode>#,##0</c:formatCode>
                <c:ptCount val="10"/>
                <c:pt idx="0">
                  <c:v>767</c:v>
                </c:pt>
                <c:pt idx="1">
                  <c:v>617</c:v>
                </c:pt>
                <c:pt idx="2">
                  <c:v>537</c:v>
                </c:pt>
                <c:pt idx="3">
                  <c:v>791</c:v>
                </c:pt>
                <c:pt idx="4">
                  <c:v>1051</c:v>
                </c:pt>
                <c:pt idx="5">
                  <c:v>1108</c:v>
                </c:pt>
                <c:pt idx="6">
                  <c:v>1090</c:v>
                </c:pt>
                <c:pt idx="7">
                  <c:v>1095</c:v>
                </c:pt>
                <c:pt idx="8">
                  <c:v>1092</c:v>
                </c:pt>
                <c:pt idx="9">
                  <c:v>1091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BD-428F-B49A-8900CBF5C07D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cat>
            <c:numRef>
              <c:f>'Interventi 2000-2021'!$A$15:$A$24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'Interventi 2000-2021'!$C$15:$C$24</c:f>
              <c:numCache>
                <c:formatCode>#,##0</c:formatCode>
                <c:ptCount val="10"/>
                <c:pt idx="0">
                  <c:v>548</c:v>
                </c:pt>
                <c:pt idx="1">
                  <c:v>492</c:v>
                </c:pt>
                <c:pt idx="2">
                  <c:v>510</c:v>
                </c:pt>
                <c:pt idx="3">
                  <c:v>532</c:v>
                </c:pt>
                <c:pt idx="4">
                  <c:v>587</c:v>
                </c:pt>
                <c:pt idx="5">
                  <c:v>629</c:v>
                </c:pt>
                <c:pt idx="6">
                  <c:v>705</c:v>
                </c:pt>
                <c:pt idx="7">
                  <c:v>676</c:v>
                </c:pt>
                <c:pt idx="8">
                  <c:v>639</c:v>
                </c:pt>
                <c:pt idx="9">
                  <c:v>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BD-428F-B49A-8900CBF5C07D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cat>
            <c:numRef>
              <c:f>'Interventi 2000-2021'!$A$15:$A$24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'Interventi 2000-2021'!$D$15:$D$24</c:f>
              <c:numCache>
                <c:formatCode>#,##0</c:formatCode>
                <c:ptCount val="10"/>
                <c:pt idx="0">
                  <c:v>343</c:v>
                </c:pt>
                <c:pt idx="1">
                  <c:v>295</c:v>
                </c:pt>
                <c:pt idx="2">
                  <c:v>313</c:v>
                </c:pt>
                <c:pt idx="3">
                  <c:v>396</c:v>
                </c:pt>
                <c:pt idx="4">
                  <c:v>547</c:v>
                </c:pt>
                <c:pt idx="5">
                  <c:v>482</c:v>
                </c:pt>
                <c:pt idx="6">
                  <c:v>450</c:v>
                </c:pt>
                <c:pt idx="7">
                  <c:v>878</c:v>
                </c:pt>
                <c:pt idx="8">
                  <c:v>873</c:v>
                </c:pt>
                <c:pt idx="9">
                  <c:v>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BD-428F-B49A-8900CBF5C07D}"/>
            </c:ext>
          </c:extLst>
        </c:ser>
        <c:ser>
          <c:idx val="3"/>
          <c:order val="3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cat>
            <c:numRef>
              <c:f>'Interventi 2000-2021'!$A$15:$A$24</c:f>
              <c:numCache>
                <c:formatCode>0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'Interventi 2000-2021'!$E$15:$E$24</c:f>
              <c:numCache>
                <c:formatCode>#,##0</c:formatCode>
                <c:ptCount val="10"/>
                <c:pt idx="0">
                  <c:v>2390</c:v>
                </c:pt>
                <c:pt idx="1">
                  <c:v>2638</c:v>
                </c:pt>
                <c:pt idx="2">
                  <c:v>2608</c:v>
                </c:pt>
                <c:pt idx="3">
                  <c:v>2389</c:v>
                </c:pt>
                <c:pt idx="4">
                  <c:v>2150</c:v>
                </c:pt>
                <c:pt idx="5">
                  <c:v>2792</c:v>
                </c:pt>
                <c:pt idx="6">
                  <c:v>2412</c:v>
                </c:pt>
                <c:pt idx="7">
                  <c:v>2113</c:v>
                </c:pt>
                <c:pt idx="8">
                  <c:v>1748</c:v>
                </c:pt>
                <c:pt idx="9">
                  <c:v>2230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BD-428F-B49A-8900CBF5C07D}"/>
            </c:ext>
          </c:extLst>
        </c:ser>
        <c:overlap val="100"/>
        <c:axId val="66866176"/>
        <c:axId val="66880256"/>
      </c:barChart>
      <c:catAx>
        <c:axId val="66866176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880256"/>
        <c:crosses val="autoZero"/>
        <c:auto val="1"/>
        <c:lblAlgn val="ctr"/>
        <c:lblOffset val="100"/>
      </c:catAx>
      <c:valAx>
        <c:axId val="66880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86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1B9E-D8DA-49B8-8BD7-084995C6720E}" type="datetimeFigureOut">
              <a:rPr lang="it-IT" smtClean="0"/>
              <a:pPr/>
              <a:t>12/10/2022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B7FE-2305-46D2-9D05-80C41C86CA9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43042" y="321453"/>
            <a:ext cx="5572164" cy="12858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NUOVO COMANDO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VIGILI DEL FUOCO PORDENONE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8073"/>
            <a:ext cx="6357982" cy="18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857356" y="4018369"/>
            <a:ext cx="5214974" cy="696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/>
              <a:t>Località </a:t>
            </a:r>
            <a:r>
              <a:rPr lang="it-IT" sz="2400" b="1" i="1" dirty="0" err="1" smtClean="0"/>
              <a:t>Comina</a:t>
            </a:r>
            <a:r>
              <a:rPr lang="it-IT" sz="2400" b="1" i="1" dirty="0" smtClean="0"/>
              <a:t> di Pordenone</a:t>
            </a:r>
            <a:endParaRPr lang="it-IT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6"/>
            <a:ext cx="607223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arrotondato 5"/>
          <p:cNvSpPr/>
          <p:nvPr/>
        </p:nvSpPr>
        <p:spPr>
          <a:xfrm>
            <a:off x="500034" y="142858"/>
            <a:ext cx="1857388" cy="28575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err="1" smtClean="0">
                <a:solidFill>
                  <a:srgbClr val="002060"/>
                </a:solidFill>
              </a:rPr>
              <a:t>Planivolumetrico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86578" y="857238"/>
            <a:ext cx="2286016" cy="1500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 smtClean="0"/>
              <a:t>Area operativa</a:t>
            </a:r>
          </a:p>
          <a:p>
            <a:pPr lvl="0" algn="ctr"/>
            <a:r>
              <a:rPr lang="it-IT" dirty="0" smtClean="0"/>
              <a:t>Area logistica</a:t>
            </a:r>
          </a:p>
          <a:p>
            <a:pPr lvl="0" algn="ctr"/>
            <a:r>
              <a:rPr lang="it-IT" dirty="0" smtClean="0"/>
              <a:t>Area amministrativa</a:t>
            </a:r>
          </a:p>
          <a:p>
            <a:pPr lvl="0" algn="ctr"/>
            <a:r>
              <a:rPr lang="it-IT" dirty="0" smtClean="0"/>
              <a:t> Area didattica</a:t>
            </a:r>
          </a:p>
          <a:p>
            <a:pPr lvl="0" algn="ctr"/>
            <a:r>
              <a:rPr lang="it-IT" dirty="0" smtClean="0"/>
              <a:t>Area residenziale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72"/>
            <a:ext cx="32147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72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6"/>
            <a:ext cx="28574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arrotondato 7"/>
          <p:cNvSpPr/>
          <p:nvPr/>
        </p:nvSpPr>
        <p:spPr>
          <a:xfrm>
            <a:off x="1000100" y="4572014"/>
            <a:ext cx="6715172" cy="4286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rgbClr val="002060"/>
                </a:solidFill>
              </a:rPr>
              <a:t>Piante Piano terra, 1° Piano e 2° Piano</a:t>
            </a:r>
            <a:endParaRPr lang="it-IT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8"/>
            <a:ext cx="80010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8"/>
            <a:ext cx="7977190" cy="24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5000628" y="1571618"/>
            <a:ext cx="1545871" cy="4286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33.000 </a:t>
            </a:r>
            <a:r>
              <a:rPr lang="it-IT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42910" y="2786064"/>
            <a:ext cx="1785950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Criticità adeguamento sismico - energetico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299601" y="14060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642910" y="2214560"/>
            <a:ext cx="17145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/>
              <a:t>6.500 mq</a:t>
            </a:r>
            <a:endParaRPr lang="it-IT" b="1" i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42910" y="1500180"/>
            <a:ext cx="1714512" cy="5715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chemeClr val="bg1"/>
                </a:solidFill>
              </a:rPr>
              <a:t>16 mila </a:t>
            </a:r>
            <a:r>
              <a:rPr lang="it-IT" b="1" i="1" dirty="0" err="1" smtClean="0">
                <a:solidFill>
                  <a:schemeClr val="bg1"/>
                </a:solidFill>
              </a:rPr>
              <a:t>mc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5000628" y="3000378"/>
            <a:ext cx="1545871" cy="85725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Realizzato interamente </a:t>
            </a:r>
            <a:r>
              <a:rPr lang="it-IT" b="1" i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exnovo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2571736" y="1643056"/>
            <a:ext cx="2143140" cy="28575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Volume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2643174" y="2285998"/>
            <a:ext cx="2143140" cy="28575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Cortile di manovra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4929190" y="2285998"/>
            <a:ext cx="1545871" cy="4286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mila mq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2643174" y="3000378"/>
            <a:ext cx="2143140" cy="78581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</a:rPr>
              <a:t>Interventi di ristrutturazione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2786050" y="4214824"/>
            <a:ext cx="2143140" cy="78581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</a:rPr>
              <a:t>Interferenze da ristrutturazione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5072066" y="4143386"/>
            <a:ext cx="1545871" cy="85725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Nessuna interferenza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642910" y="4071948"/>
            <a:ext cx="1785950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Limiti alla capacità operativa </a:t>
            </a:r>
            <a:r>
              <a:rPr lang="it-IT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vvf</a:t>
            </a:r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2000232" y="71420"/>
            <a:ext cx="3714776" cy="589364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Confronti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 rot="19328348">
            <a:off x="6483678" y="1989603"/>
            <a:ext cx="2802803" cy="859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Vita della struttura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571472" y="785800"/>
            <a:ext cx="2000264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b="1" i="1" dirty="0" smtClean="0"/>
              <a:t>Sede attuale</a:t>
            </a:r>
          </a:p>
          <a:p>
            <a:pPr lvl="0"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786314" y="714362"/>
            <a:ext cx="2000264" cy="428628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Sede futura</a:t>
            </a:r>
            <a:endParaRPr lang="it-IT" b="1" i="1" dirty="0" smtClean="0">
              <a:solidFill>
                <a:schemeClr val="bg1"/>
              </a:solidFill>
            </a:endParaRPr>
          </a:p>
          <a:p>
            <a:pPr lvl="0" algn="ctr"/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500048"/>
            <a:ext cx="5214974" cy="6965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/>
              <a:t>I VIGILI DEL FUOCO </a:t>
            </a:r>
            <a:r>
              <a:rPr lang="it-IT" sz="2400" b="1" i="1" dirty="0" err="1" smtClean="0"/>
              <a:t>DI</a:t>
            </a:r>
            <a:r>
              <a:rPr lang="it-IT" sz="2400" b="1" i="1" dirty="0" smtClean="0"/>
              <a:t> PORDENONE RINGRANZIANO </a:t>
            </a:r>
            <a:r>
              <a:rPr lang="it-IT" sz="2400" b="1" i="1" dirty="0" err="1" smtClean="0"/>
              <a:t>…………</a:t>
            </a:r>
            <a:endParaRPr lang="it-IT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8"/>
            <a:ext cx="864399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xmlns="" id="{32FAE50D-0909-3F6B-0319-B8123209C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500048"/>
            <a:ext cx="142876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2000232" y="285734"/>
            <a:ext cx="6072230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Situazione attuale </a:t>
            </a:r>
          </a:p>
          <a:p>
            <a:pPr algn="ctr"/>
            <a:r>
              <a:rPr lang="it-IT" sz="2400" b="1" dirty="0" smtClean="0"/>
              <a:t>Situazione futura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303963" y="235258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2400" b="1" dirty="0">
                <a:solidFill>
                  <a:prstClr val="white"/>
                </a:solidFill>
              </a:rPr>
              <a:t>Confronti – Criticità - Vantaggi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Callout con freccia in su 9"/>
          <p:cNvSpPr/>
          <p:nvPr/>
        </p:nvSpPr>
        <p:spPr>
          <a:xfrm>
            <a:off x="1714480" y="3071816"/>
            <a:ext cx="2071702" cy="642942"/>
          </a:xfrm>
          <a:prstGeom prst="up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Confronti</a:t>
            </a:r>
            <a:endParaRPr lang="it-IT" dirty="0"/>
          </a:p>
        </p:txBody>
      </p:sp>
      <p:sp>
        <p:nvSpPr>
          <p:cNvPr id="11" name="Callout con freccia in su 10"/>
          <p:cNvSpPr/>
          <p:nvPr/>
        </p:nvSpPr>
        <p:spPr>
          <a:xfrm>
            <a:off x="4071934" y="2357436"/>
            <a:ext cx="2071702" cy="1357322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Criticità</a:t>
            </a:r>
            <a:endParaRPr lang="it-IT" dirty="0"/>
          </a:p>
        </p:txBody>
      </p:sp>
      <p:sp>
        <p:nvSpPr>
          <p:cNvPr id="12" name="Callout con freccia in su 11"/>
          <p:cNvSpPr/>
          <p:nvPr/>
        </p:nvSpPr>
        <p:spPr>
          <a:xfrm>
            <a:off x="6429388" y="1857370"/>
            <a:ext cx="2071702" cy="1857388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Vantaggi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82188"/>
            <a:ext cx="4143404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82189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in giù 8"/>
          <p:cNvSpPr/>
          <p:nvPr/>
        </p:nvSpPr>
        <p:spPr>
          <a:xfrm rot="1714228">
            <a:off x="2883426" y="742135"/>
            <a:ext cx="159643" cy="13441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57224" y="3750477"/>
            <a:ext cx="5857916" cy="91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</p:txBody>
      </p:sp>
      <p:sp>
        <p:nvSpPr>
          <p:cNvPr id="11" name="Ovale 10"/>
          <p:cNvSpPr/>
          <p:nvPr/>
        </p:nvSpPr>
        <p:spPr>
          <a:xfrm>
            <a:off x="714348" y="3696898"/>
            <a:ext cx="3714776" cy="5893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Processo di conurbazione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215074" y="3750477"/>
            <a:ext cx="2643206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Zona residenziale </a:t>
            </a:r>
          </a:p>
          <a:p>
            <a:pPr algn="ctr"/>
            <a:r>
              <a:rPr lang="it-IT" sz="2400" b="1" dirty="0" smtClean="0"/>
              <a:t>Polo scolastico</a:t>
            </a:r>
          </a:p>
          <a:p>
            <a:pPr algn="ctr"/>
            <a:endParaRPr lang="it-IT" dirty="0"/>
          </a:p>
        </p:txBody>
      </p:sp>
      <p:sp>
        <p:nvSpPr>
          <p:cNvPr id="13" name="Freccia a destra 12"/>
          <p:cNvSpPr/>
          <p:nvPr/>
        </p:nvSpPr>
        <p:spPr>
          <a:xfrm rot="10800000">
            <a:off x="4643438" y="3911213"/>
            <a:ext cx="1143008" cy="3634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/>
          <p:cNvSpPr/>
          <p:nvPr/>
        </p:nvSpPr>
        <p:spPr>
          <a:xfrm rot="19337085">
            <a:off x="5326284" y="1665041"/>
            <a:ext cx="2373611" cy="1231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8"/>
            <a:ext cx="3851910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8"/>
            <a:ext cx="3966210" cy="2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64"/>
            <a:ext cx="2114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arrotondato 6"/>
          <p:cNvSpPr/>
          <p:nvPr/>
        </p:nvSpPr>
        <p:spPr>
          <a:xfrm>
            <a:off x="4714876" y="2500312"/>
            <a:ext cx="2643206" cy="9286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uperficie di pertinenza circa </a:t>
            </a:r>
          </a:p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mq 8.700,00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786182" y="3929072"/>
            <a:ext cx="1714512" cy="1071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uperficie coperta </a:t>
            </a:r>
          </a:p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mq. 2.309,00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715140" y="3929072"/>
            <a:ext cx="1714512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Superficie</a:t>
            </a:r>
          </a:p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libera 	</a:t>
            </a:r>
          </a:p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mq 6.464,00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5000628" y="350044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6715140" y="350044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642910" y="214296"/>
            <a:ext cx="3857652" cy="2857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VIGILI</a:t>
            </a:r>
            <a:r>
              <a:rPr kumimoji="0" lang="it-IT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FUOCO, VIA INTERNA</a:t>
            </a:r>
            <a:endParaRPr lang="it-IT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428860" y="928676"/>
            <a:ext cx="3714776" cy="5893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Area didattica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428596" y="3643320"/>
            <a:ext cx="3714776" cy="5893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Area residenziale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2857488" y="142858"/>
            <a:ext cx="3714776" cy="589364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Area Operativa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1214414" y="2786064"/>
            <a:ext cx="3714776" cy="5893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Area Amministrativa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1714480" y="1857370"/>
            <a:ext cx="3714776" cy="5893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Area logistica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 rot="18223087">
            <a:off x="-679858" y="1723306"/>
            <a:ext cx="385765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AREA     FUNZIONALE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7072330" y="1357304"/>
            <a:ext cx="1714512" cy="10715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Quantità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richiesta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mq. 4613,20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7000892" y="142858"/>
            <a:ext cx="1714512" cy="10715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Quantità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esistente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mq. 3721,60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429256" y="3357568"/>
            <a:ext cx="3571900" cy="107157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rgbClr val="002060"/>
                </a:solidFill>
              </a:rPr>
              <a:t>Sottodimensionate </a:t>
            </a:r>
            <a:r>
              <a:rPr lang="it-IT" b="1" i="1" dirty="0">
                <a:solidFill>
                  <a:srgbClr val="002060"/>
                </a:solidFill>
              </a:rPr>
              <a:t>autorimesse, </a:t>
            </a:r>
            <a:r>
              <a:rPr lang="it-IT" b="1" i="1" dirty="0" smtClean="0">
                <a:solidFill>
                  <a:srgbClr val="002060"/>
                </a:solidFill>
              </a:rPr>
              <a:t>uffici </a:t>
            </a:r>
            <a:r>
              <a:rPr lang="it-IT" b="1" i="1" dirty="0">
                <a:solidFill>
                  <a:srgbClr val="002060"/>
                </a:solidFill>
              </a:rPr>
              <a:t>operativi, laboratori e magazzini, </a:t>
            </a:r>
            <a:r>
              <a:rPr lang="it-IT" b="1" i="1" dirty="0" smtClean="0">
                <a:solidFill>
                  <a:srgbClr val="002060"/>
                </a:solidFill>
              </a:rPr>
              <a:t>aula didattica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7358082" y="3000378"/>
            <a:ext cx="1357322" cy="2762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rgbClr val="002060"/>
                </a:solidFill>
              </a:rPr>
              <a:t>- 1.000 mq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7715272" y="2571750"/>
            <a:ext cx="42862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2571736" y="4572014"/>
            <a:ext cx="3071834" cy="4286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rgbClr val="002060"/>
                </a:solidFill>
              </a:rPr>
              <a:t>Rimodulazione ambienti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21" name="Freccia angolare bidirezionale 20"/>
          <p:cNvSpPr/>
          <p:nvPr/>
        </p:nvSpPr>
        <p:spPr>
          <a:xfrm>
            <a:off x="5715008" y="4500576"/>
            <a:ext cx="1143008" cy="500066"/>
          </a:xfrm>
          <a:prstGeom prst="left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xmlns="" id="{D4C90952-5EF8-4CC0-DEAA-BF1D26EED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5787222"/>
              </p:ext>
            </p:extLst>
          </p:nvPr>
        </p:nvGraphicFramePr>
        <p:xfrm>
          <a:off x="1571353" y="1057275"/>
          <a:ext cx="5796643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xmlns="" id="{B4C22F1D-7DE2-E1BE-A27B-87A4440D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153482"/>
              </p:ext>
            </p:extLst>
          </p:nvPr>
        </p:nvGraphicFramePr>
        <p:xfrm>
          <a:off x="2329543" y="4266384"/>
          <a:ext cx="4833258" cy="2057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5771">
                  <a:extLst>
                    <a:ext uri="{9D8B030D-6E8A-4147-A177-3AD203B41FA5}">
                      <a16:colId xmlns:a16="http://schemas.microsoft.com/office/drawing/2014/main" xmlns="" val="3079985967"/>
                    </a:ext>
                  </a:extLst>
                </a:gridCol>
                <a:gridCol w="546230">
                  <a:extLst>
                    <a:ext uri="{9D8B030D-6E8A-4147-A177-3AD203B41FA5}">
                      <a16:colId xmlns:a16="http://schemas.microsoft.com/office/drawing/2014/main" xmlns="" val="259765038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4101256320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xmlns="" val="77182504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3535130270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xmlns="" val="3322087379"/>
                    </a:ext>
                  </a:extLst>
                </a:gridCol>
                <a:gridCol w="239486">
                  <a:extLst>
                    <a:ext uri="{9D8B030D-6E8A-4147-A177-3AD203B41FA5}">
                      <a16:colId xmlns:a16="http://schemas.microsoft.com/office/drawing/2014/main" xmlns="" val="2118021339"/>
                    </a:ext>
                  </a:extLst>
                </a:gridCol>
                <a:gridCol w="1426028">
                  <a:extLst>
                    <a:ext uri="{9D8B030D-6E8A-4147-A177-3AD203B41FA5}">
                      <a16:colId xmlns:a16="http://schemas.microsoft.com/office/drawing/2014/main" xmlns="" val="259798585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Incendi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Incidenti stradali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Soccorso persona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Altro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260960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2DC88FA-379D-7EC1-D97B-5098C362B90C}"/>
              </a:ext>
            </a:extLst>
          </p:cNvPr>
          <p:cNvSpPr txBox="1"/>
          <p:nvPr/>
        </p:nvSpPr>
        <p:spPr>
          <a:xfrm>
            <a:off x="1883230" y="600117"/>
            <a:ext cx="729342" cy="346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dirty="0"/>
              <a:t>4.048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63AE6C7-B848-F2D6-896B-0FB5D88C9BAA}"/>
              </a:ext>
            </a:extLst>
          </p:cNvPr>
          <p:cNvSpPr txBox="1"/>
          <p:nvPr/>
        </p:nvSpPr>
        <p:spPr>
          <a:xfrm>
            <a:off x="6638653" y="601847"/>
            <a:ext cx="729342" cy="346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dirty="0"/>
              <a:t>4.957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1C3D594-6E61-583F-CEE5-51E1060AA699}"/>
              </a:ext>
            </a:extLst>
          </p:cNvPr>
          <p:cNvSpPr txBox="1"/>
          <p:nvPr/>
        </p:nvSpPr>
        <p:spPr>
          <a:xfrm>
            <a:off x="7959763" y="2120570"/>
            <a:ext cx="464996" cy="238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2.230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F425FDF-9272-30E1-5015-9426627AF1A3}"/>
              </a:ext>
            </a:extLst>
          </p:cNvPr>
          <p:cNvSpPr txBox="1"/>
          <p:nvPr/>
        </p:nvSpPr>
        <p:spPr>
          <a:xfrm>
            <a:off x="7958609" y="2685336"/>
            <a:ext cx="464995" cy="238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854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5E94CF3-3413-D3F1-665C-52C028F512D3}"/>
              </a:ext>
            </a:extLst>
          </p:cNvPr>
          <p:cNvSpPr txBox="1"/>
          <p:nvPr/>
        </p:nvSpPr>
        <p:spPr>
          <a:xfrm>
            <a:off x="7953709" y="3051742"/>
            <a:ext cx="465363" cy="238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782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E3C1CA1-6BF2-A9FD-620F-94EA49E09966}"/>
              </a:ext>
            </a:extLst>
          </p:cNvPr>
          <p:cNvSpPr txBox="1"/>
          <p:nvPr/>
        </p:nvSpPr>
        <p:spPr>
          <a:xfrm>
            <a:off x="7958609" y="3472881"/>
            <a:ext cx="465363" cy="238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1.091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A1B848F-DBF1-4C6C-2D2B-F087DBAF4122}"/>
              </a:ext>
            </a:extLst>
          </p:cNvPr>
          <p:cNvSpPr txBox="1"/>
          <p:nvPr/>
        </p:nvSpPr>
        <p:spPr>
          <a:xfrm>
            <a:off x="1106812" y="2120570"/>
            <a:ext cx="455302" cy="2385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2390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B931A57-3DB3-26A5-4F83-005602B69D7A}"/>
              </a:ext>
            </a:extLst>
          </p:cNvPr>
          <p:cNvSpPr txBox="1"/>
          <p:nvPr/>
        </p:nvSpPr>
        <p:spPr>
          <a:xfrm>
            <a:off x="1106812" y="3099524"/>
            <a:ext cx="465362" cy="2385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548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FBAE4925-D031-03A9-1CC5-78ECF2DB6D03}"/>
              </a:ext>
            </a:extLst>
          </p:cNvPr>
          <p:cNvSpPr txBox="1"/>
          <p:nvPr/>
        </p:nvSpPr>
        <p:spPr>
          <a:xfrm>
            <a:off x="1105991" y="3521052"/>
            <a:ext cx="465362" cy="2385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767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2EC3B44F-B5DA-7240-0896-9F65F737F38D}"/>
              </a:ext>
            </a:extLst>
          </p:cNvPr>
          <p:cNvCxnSpPr>
            <a:cxnSpLocks/>
          </p:cNvCxnSpPr>
          <p:nvPr/>
        </p:nvCxnSpPr>
        <p:spPr>
          <a:xfrm flipV="1">
            <a:off x="2612572" y="738617"/>
            <a:ext cx="4026082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7BC25BAA-1EBE-BCB4-B941-96A63396C0D5}"/>
              </a:ext>
            </a:extLst>
          </p:cNvPr>
          <p:cNvSpPr txBox="1"/>
          <p:nvPr/>
        </p:nvSpPr>
        <p:spPr>
          <a:xfrm>
            <a:off x="4218214" y="600117"/>
            <a:ext cx="729342" cy="3462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+ 21%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xmlns="" id="{B81338D6-61D7-B055-39A7-160F06DA4CC0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562114" y="2239834"/>
            <a:ext cx="795308" cy="461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A9094EFC-3E59-588E-D0BA-D90628C5782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571807" y="2797259"/>
            <a:ext cx="807224" cy="24137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xmlns="" id="{83FF98B4-18E7-3E03-77B9-098374ECA98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572174" y="3218788"/>
            <a:ext cx="785248" cy="6734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xmlns="" id="{210EC656-281A-99D0-8670-50E1D0F6CAF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1571353" y="3571882"/>
            <a:ext cx="786069" cy="6843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2B483F9-9EBB-4D89-8FF7-C9855E3640A2}"/>
              </a:ext>
            </a:extLst>
          </p:cNvPr>
          <p:cNvSpPr txBox="1"/>
          <p:nvPr/>
        </p:nvSpPr>
        <p:spPr>
          <a:xfrm>
            <a:off x="1106812" y="2677995"/>
            <a:ext cx="464995" cy="2385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100" dirty="0"/>
              <a:t>343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xmlns="" id="{C9AA4EDE-9DE0-5A0C-4CEA-EE362012A25A}"/>
              </a:ext>
            </a:extLst>
          </p:cNvPr>
          <p:cNvCxnSpPr>
            <a:cxnSpLocks/>
          </p:cNvCxnSpPr>
          <p:nvPr/>
        </p:nvCxnSpPr>
        <p:spPr>
          <a:xfrm rot="10800000">
            <a:off x="7072330" y="2214560"/>
            <a:ext cx="956438" cy="384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DB519C7D-32BB-B019-D935-2B21158461E1}"/>
              </a:ext>
            </a:extLst>
          </p:cNvPr>
          <p:cNvCxnSpPr>
            <a:cxnSpLocks/>
          </p:cNvCxnSpPr>
          <p:nvPr/>
        </p:nvCxnSpPr>
        <p:spPr>
          <a:xfrm flipH="1">
            <a:off x="7072330" y="2786064"/>
            <a:ext cx="95643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xmlns="" id="{70752F34-F529-D724-5109-4D1FED5D1173}"/>
              </a:ext>
            </a:extLst>
          </p:cNvPr>
          <p:cNvCxnSpPr>
            <a:cxnSpLocks/>
          </p:cNvCxnSpPr>
          <p:nvPr/>
        </p:nvCxnSpPr>
        <p:spPr>
          <a:xfrm flipH="1">
            <a:off x="7072330" y="3143254"/>
            <a:ext cx="95643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xmlns="" id="{92A26509-BFAF-C2D9-A393-D1897CCEA390}"/>
              </a:ext>
            </a:extLst>
          </p:cNvPr>
          <p:cNvCxnSpPr>
            <a:cxnSpLocks/>
          </p:cNvCxnSpPr>
          <p:nvPr/>
        </p:nvCxnSpPr>
        <p:spPr>
          <a:xfrm rot="10800000">
            <a:off x="7072330" y="3571882"/>
            <a:ext cx="1027876" cy="158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xmlns="" id="{32FAE50D-0909-3F6B-0319-B8123209C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0227" y="4588802"/>
            <a:ext cx="495928" cy="495928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4D53FBAC-ED1E-0923-4E8D-7D241459C012}"/>
              </a:ext>
            </a:extLst>
          </p:cNvPr>
          <p:cNvSpPr txBox="1"/>
          <p:nvPr/>
        </p:nvSpPr>
        <p:spPr>
          <a:xfrm>
            <a:off x="7064112" y="4599982"/>
            <a:ext cx="146611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it-IT" sz="900" dirty="0"/>
              <a:t>Comando </a:t>
            </a:r>
          </a:p>
          <a:p>
            <a:pPr algn="r"/>
            <a:r>
              <a:rPr lang="it-IT" sz="900" dirty="0"/>
              <a:t>Vigili del fuoco </a:t>
            </a:r>
          </a:p>
          <a:p>
            <a:pPr algn="r"/>
            <a:r>
              <a:rPr lang="it-IT" sz="900" dirty="0"/>
              <a:t>di Pordenone</a:t>
            </a:r>
          </a:p>
        </p:txBody>
      </p:sp>
    </p:spTree>
    <p:extLst>
      <p:ext uri="{BB962C8B-B14F-4D97-AF65-F5344CB8AC3E}">
        <p14:creationId xmlns:p14="http://schemas.microsoft.com/office/powerpoint/2010/main" xmlns="" val="241493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57158" y="214296"/>
            <a:ext cx="3571900" cy="92869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smtClean="0">
                <a:solidFill>
                  <a:srgbClr val="002060"/>
                </a:solidFill>
              </a:rPr>
              <a:t>Potenziale ampliamento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4857752" y="142858"/>
            <a:ext cx="3429024" cy="164307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it-IT" b="1" i="1" dirty="0" smtClean="0">
                <a:solidFill>
                  <a:srgbClr val="002060"/>
                </a:solidFill>
              </a:rPr>
              <a:t> Indisponibilità di aree demaniali</a:t>
            </a:r>
          </a:p>
          <a:p>
            <a:pPr lvl="0">
              <a:buFont typeface="Wingdings" pitchFamily="2" charset="2"/>
              <a:buChar char="q"/>
            </a:pPr>
            <a:r>
              <a:rPr lang="it-IT" b="1" i="1" dirty="0" smtClean="0">
                <a:solidFill>
                  <a:srgbClr val="002060"/>
                </a:solidFill>
              </a:rPr>
              <a:t> costi eventuali espropri</a:t>
            </a:r>
          </a:p>
          <a:p>
            <a:pPr lvl="0">
              <a:buFont typeface="Wingdings" pitchFamily="2" charset="2"/>
              <a:buChar char="q"/>
            </a:pPr>
            <a:r>
              <a:rPr lang="it-IT" b="1" i="1" dirty="0" smtClean="0">
                <a:solidFill>
                  <a:srgbClr val="002060"/>
                </a:solidFill>
              </a:rPr>
              <a:t> tempi dilatati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14282" y="1928808"/>
            <a:ext cx="6786610" cy="307183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opere importanti ed invasive ai fini dell</a:t>
            </a:r>
            <a:r>
              <a:rPr lang="it-IT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adeguamento sismico, obbligatorio per strutture ritenute strategiche di P. C.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endParaRPr lang="it-I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opere di efficientamento energetico su fabbricato ed impianti.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endParaRPr lang="it-I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interventi ristrutturazione su quota parte del fabbricato e manutenzione straordinaria su ambienti e impianti.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endParaRPr lang="it-I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eventuali demolizioni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endParaRPr lang="it-IT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01675" algn="l"/>
              </a:tabLst>
            </a:pP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costo iniziale per l</a:t>
            </a:r>
            <a:r>
              <a:rPr lang="it-IT" b="1" i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acquisto della struttura allo stato di fatto.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2000232" y="1285866"/>
            <a:ext cx="500066" cy="50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071934" y="571486"/>
            <a:ext cx="571504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428610"/>
            <a:ext cx="5214974" cy="6965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/>
              <a:t>Nuovo insediamento </a:t>
            </a:r>
            <a:r>
              <a:rPr lang="it-IT" sz="2400" b="1" i="1" dirty="0" err="1" smtClean="0"/>
              <a:t>VV.F</a:t>
            </a:r>
            <a:endParaRPr lang="it-IT" sz="2400" b="1" i="1" dirty="0" smtClean="0"/>
          </a:p>
          <a:p>
            <a:pPr algn="ctr"/>
            <a:r>
              <a:rPr lang="it-IT" sz="2400" b="1" i="1" dirty="0" smtClean="0"/>
              <a:t>Località </a:t>
            </a:r>
            <a:r>
              <a:rPr lang="it-IT" sz="2400" b="1" i="1" dirty="0" err="1" smtClean="0"/>
              <a:t>Comina</a:t>
            </a:r>
            <a:r>
              <a:rPr lang="it-IT" sz="2400" b="1" i="1" dirty="0" smtClean="0"/>
              <a:t> di Pordenone</a:t>
            </a:r>
            <a:endParaRPr lang="it-IT" sz="2400" b="1" i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5286380" y="3357568"/>
            <a:ext cx="2857520" cy="114300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</a:pPr>
            <a:r>
              <a:rPr lang="it-IT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 previsti costi di acquisto terreno e struttura esistente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0" y="3214692"/>
            <a:ext cx="3786214" cy="157163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</a:pPr>
            <a:r>
              <a:rPr lang="it-IT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Realizzazione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701675" algn="l"/>
              </a:tabLst>
            </a:pP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norme antisismiche e di contenimento energetico vigenti.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701675" algn="l"/>
              </a:tabLs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701675" algn="l"/>
              </a:tabLst>
            </a:pP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nuove esigenze funzionali ed operative.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785918" y="2214560"/>
            <a:ext cx="4357718" cy="78581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Assegnata al comando un</a:t>
            </a:r>
            <a:r>
              <a:rPr lang="it-IT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it-IT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 di circa 30.400 mq  per la realizzazione ex novo della nuova sede centrale VVF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5929322" y="1214428"/>
            <a:ext cx="2143140" cy="85725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Redatto su terreni demaniali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14480" y="1357304"/>
            <a:ext cx="3714776" cy="5715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it-IT" b="1" i="1" dirty="0" smtClean="0">
                <a:solidFill>
                  <a:srgbClr val="002060"/>
                </a:solidFill>
              </a:rPr>
              <a:t>MASTERPLAN</a:t>
            </a:r>
          </a:p>
          <a:p>
            <a:pPr lvl="0"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Freccia circolare a sinistra 12"/>
          <p:cNvSpPr/>
          <p:nvPr/>
        </p:nvSpPr>
        <p:spPr>
          <a:xfrm>
            <a:off x="8143900" y="1643056"/>
            <a:ext cx="802958" cy="2286016"/>
          </a:xfrm>
          <a:prstGeom prst="curvedLeftArrow">
            <a:avLst>
              <a:gd name="adj1" fmla="val 25000"/>
              <a:gd name="adj2" fmla="val 50000"/>
              <a:gd name="adj3" fmla="val 2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tridirezionale 16"/>
          <p:cNvSpPr/>
          <p:nvPr/>
        </p:nvSpPr>
        <p:spPr>
          <a:xfrm>
            <a:off x="3857620" y="3143254"/>
            <a:ext cx="1357322" cy="85039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10"/>
            <a:ext cx="4714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ccia in giù 4"/>
          <p:cNvSpPr/>
          <p:nvPr/>
        </p:nvSpPr>
        <p:spPr>
          <a:xfrm rot="1714228">
            <a:off x="2882913" y="524653"/>
            <a:ext cx="221862" cy="105907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10"/>
            <a:ext cx="35575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1 7"/>
          <p:cNvCxnSpPr/>
          <p:nvPr/>
        </p:nvCxnSpPr>
        <p:spPr>
          <a:xfrm>
            <a:off x="6357950" y="785800"/>
            <a:ext cx="1785950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6536545" y="2178841"/>
            <a:ext cx="2857520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 flipH="1" flipV="1">
            <a:off x="4964909" y="1821651"/>
            <a:ext cx="2428892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000760" y="3214692"/>
            <a:ext cx="1785950" cy="571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ttangolo arrotondato 23"/>
          <p:cNvSpPr/>
          <p:nvPr/>
        </p:nvSpPr>
        <p:spPr>
          <a:xfrm>
            <a:off x="2143108" y="4572014"/>
            <a:ext cx="4357718" cy="35719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i="1" dirty="0" smtClean="0">
                <a:solidFill>
                  <a:srgbClr val="002060"/>
                </a:solidFill>
              </a:rPr>
              <a:t>Località </a:t>
            </a:r>
            <a:r>
              <a:rPr lang="it-IT" b="1" i="1" dirty="0" err="1" smtClean="0">
                <a:solidFill>
                  <a:srgbClr val="002060"/>
                </a:solidFill>
              </a:rPr>
              <a:t>Comina</a:t>
            </a:r>
            <a:r>
              <a:rPr lang="it-IT" b="1" i="1" dirty="0" smtClean="0">
                <a:solidFill>
                  <a:srgbClr val="002060"/>
                </a:solidFill>
              </a:rPr>
              <a:t> di Pordenone</a:t>
            </a:r>
            <a:endParaRPr lang="it-IT" b="1" i="1" dirty="0">
              <a:solidFill>
                <a:srgbClr val="002060"/>
              </a:solidFill>
            </a:endParaRPr>
          </a:p>
        </p:txBody>
      </p:sp>
      <p:cxnSp>
        <p:nvCxnSpPr>
          <p:cNvPr id="44" name="Connettore 1 43"/>
          <p:cNvCxnSpPr/>
          <p:nvPr/>
        </p:nvCxnSpPr>
        <p:spPr>
          <a:xfrm>
            <a:off x="6143636" y="2285998"/>
            <a:ext cx="1214446" cy="2143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rot="5400000">
            <a:off x="6750859" y="2964659"/>
            <a:ext cx="1071570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rot="5400000">
            <a:off x="5607851" y="2678907"/>
            <a:ext cx="92869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6000760" y="3214692"/>
            <a:ext cx="1214446" cy="3571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323</Words>
  <Application>Microsoft Office PowerPoint</Application>
  <PresentationFormat>Presentazione su schermo (16:9)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 greco</dc:creator>
  <cp:lastModifiedBy>giovanni greco</cp:lastModifiedBy>
  <cp:revision>83</cp:revision>
  <dcterms:created xsi:type="dcterms:W3CDTF">2022-10-10T14:31:01Z</dcterms:created>
  <dcterms:modified xsi:type="dcterms:W3CDTF">2022-10-12T14:32:36Z</dcterms:modified>
</cp:coreProperties>
</file>